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92" r:id="rId1"/>
  </p:sldMasterIdLst>
  <p:notesMasterIdLst>
    <p:notesMasterId r:id="rId19"/>
  </p:notesMasterIdLst>
  <p:sldIdLst>
    <p:sldId id="256" r:id="rId2"/>
    <p:sldId id="263" r:id="rId3"/>
    <p:sldId id="265" r:id="rId4"/>
    <p:sldId id="264" r:id="rId5"/>
    <p:sldId id="262" r:id="rId6"/>
    <p:sldId id="260" r:id="rId7"/>
    <p:sldId id="257" r:id="rId8"/>
    <p:sldId id="258" r:id="rId9"/>
    <p:sldId id="259" r:id="rId10"/>
    <p:sldId id="261" r:id="rId11"/>
    <p:sldId id="272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1" d="100"/>
          <a:sy n="61" d="100"/>
        </p:scale>
        <p:origin x="62" y="-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B2AA6-C42E-4A3A-956A-7FCF2A053C19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7DA64-1E62-407A-AC86-022507ABB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09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878A-7C91-489B-ADE2-FFE6D07038F3}" type="datetime1">
              <a:rPr lang="en-US" smtClean="0"/>
              <a:t>10/8/2019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4BFC-4EE9-4577-B90A-F01732B2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33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EEAFF-CEBA-492E-A721-F712B69BEADE}" type="datetime1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4BFC-4EE9-4577-B90A-F01732B2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9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1267-3D41-4957-AF10-6A9E4F842B6D}" type="datetime1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4BFC-4EE9-4577-B90A-F01732B2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44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76CEA-FA63-46E9-A9A8-9B2E0666DE42}" type="datetime1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4BFC-4EE9-4577-B90A-F01732B2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69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6B06-8C10-4389-8C6F-C1F123D42D4D}" type="datetime1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4BFC-4EE9-4577-B90A-F01732B2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34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FBDC2-3896-418E-9668-657979CBB4F9}" type="datetime1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4BFC-4EE9-4577-B90A-F01732B2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7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0015-354E-4126-B693-43E7F591F968}" type="datetime1">
              <a:rPr lang="en-US" smtClean="0"/>
              <a:t>10/8/2019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4BFC-4EE9-4577-B90A-F01732B2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0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0C37-168A-4986-AE77-B7A807795FBA}" type="datetime1">
              <a:rPr lang="en-US" smtClean="0"/>
              <a:t>10/8/2019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4BFC-4EE9-4577-B90A-F01732B2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70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217F-3883-4D13-8BA2-F80845F1DB0C}" type="datetime1">
              <a:rPr lang="en-US" smtClean="0"/>
              <a:t>10/8/2019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4BFC-4EE9-4577-B90A-F01732B2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8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93375-1C11-4205-939A-7F67185E5D68}" type="datetime1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F544BFC-4EE9-4577-B90A-F01732B2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49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4DA1-AA95-497D-B034-E3CC568DF673}" type="datetime1">
              <a:rPr lang="en-US" smtClean="0"/>
              <a:t>10/8/2019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4BFC-4EE9-4577-B90A-F01732B2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6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67C23DAF-4FD5-445C-AE49-7EDDEFAA7FB9}" type="datetime1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1F544BFC-4EE9-4577-B90A-F01732B2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18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nyk.io/blog/introducing-open-source-security-runtime-monitoring/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3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github.com/vojtechruz/snyk-example/pull/30" TargetMode="Externa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nyk.io/blog/snyk-research-team-discovers-severe-prototype-pollution-security-vulnerabilities-affecting-all-versions-of-lodash/" TargetMode="External"/><Relationship Id="rId5" Type="http://schemas.openxmlformats.org/officeDocument/2006/relationships/hyperlink" Target="https://snyk.io/blog/staying-ahead-of-security-vulnerabilities-with-security-patches/" TargetMode="Externa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www.vojtechruzicka.com/idea-snyk-plugi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ugins.jetbrains.com/plugin/10972-snyk-vulnerability-scanning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marketplace.eclipse.org/content/snyk-vuln-scann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nyk.io/blog/fix-open-source-vulnerabilities-directly-from-your-eclipse-ide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nyk.io/docs/artifactory-integration-overview/" TargetMode="External"/><Relationship Id="rId5" Type="http://schemas.openxmlformats.org/officeDocument/2006/relationships/hyperlink" Target="https://snyk.io/blog/securing-artifactory-using-snyk/" TargetMode="Externa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110469"/>
            <a:ext cx="5470995" cy="2670293"/>
          </a:xfrm>
        </p:spPr>
        <p:txBody>
          <a:bodyPr>
            <a:no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</a:rPr>
              <a:t>Vojt</a:t>
            </a:r>
            <a:r>
              <a:rPr lang="cs-CZ" sz="2800" dirty="0" err="1">
                <a:solidFill>
                  <a:srgbClr val="FFFFFF"/>
                </a:solidFill>
              </a:rPr>
              <a:t>ěch</a:t>
            </a:r>
            <a:r>
              <a:rPr lang="cs-CZ" sz="2800" dirty="0">
                <a:solidFill>
                  <a:srgbClr val="FFFFFF"/>
                </a:solidFill>
              </a:rPr>
              <a:t> Růžička</a:t>
            </a:r>
            <a:endParaRPr lang="en-US" sz="2800" dirty="0">
              <a:solidFill>
                <a:srgbClr val="FFFFFF"/>
              </a:solidFill>
            </a:endParaRPr>
          </a:p>
          <a:p>
            <a:pPr algn="ctr"/>
            <a:endParaRPr lang="en-US" sz="2800" dirty="0">
              <a:solidFill>
                <a:srgbClr val="FFFFFF"/>
              </a:solidFill>
            </a:endParaRP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@</a:t>
            </a:r>
            <a:r>
              <a:rPr lang="en-US" sz="2800" dirty="0" err="1">
                <a:solidFill>
                  <a:srgbClr val="FFFFFF"/>
                </a:solidFill>
              </a:rPr>
              <a:t>vojtechruzicka</a:t>
            </a:r>
            <a:endParaRPr lang="en-US" sz="2800" dirty="0">
              <a:solidFill>
                <a:srgbClr val="FFFFFF"/>
              </a:solidFill>
            </a:endParaRP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vojtechruzicka.com</a:t>
            </a:r>
            <a:endParaRPr lang="cs-CZ" sz="2800" dirty="0">
              <a:solidFill>
                <a:srgbClr val="FFFFFF"/>
              </a:solidFill>
            </a:endParaRPr>
          </a:p>
        </p:txBody>
      </p:sp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B6A9949A-A4F0-45DA-B05E-EA4187032B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7064" y="310662"/>
            <a:ext cx="4188866" cy="6049107"/>
          </a:xfrm>
          <a:prstGeom prst="rect">
            <a:avLst/>
          </a:prstGeom>
        </p:spPr>
      </p:pic>
      <p:pic>
        <p:nvPicPr>
          <p:cNvPr id="22" name="Grafický objekt 21">
            <a:extLst>
              <a:ext uri="{FF2B5EF4-FFF2-40B4-BE49-F238E27FC236}">
                <a16:creationId xmlns:a16="http://schemas.microsoft.com/office/drawing/2014/main" id="{FBAE93D1-9E78-4E7E-BEE4-D5BB3CA85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9074" y="1220569"/>
            <a:ext cx="2743461" cy="141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8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24"/>
    </mc:Choice>
    <mc:Fallback xmlns="">
      <p:transition spd="slow" advTm="1252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F29E4BC5-8613-4AB1-B6A8-0DBB6026F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74450"/>
          </a:xfrm>
        </p:spPr>
      </p:pic>
      <p:sp>
        <p:nvSpPr>
          <p:cNvPr id="4" name="Nadpis 3">
            <a:extLst>
              <a:ext uri="{FF2B5EF4-FFF2-40B4-BE49-F238E27FC236}">
                <a16:creationId xmlns:a16="http://schemas.microsoft.com/office/drawing/2014/main" id="{10214512-5D08-436D-B200-48D1365A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36" y="1"/>
            <a:ext cx="11148163" cy="874450"/>
          </a:xfrm>
        </p:spPr>
        <p:txBody>
          <a:bodyPr>
            <a:normAutofit/>
          </a:bodyPr>
          <a:lstStyle/>
          <a:p>
            <a:r>
              <a:rPr lang="en-US" dirty="0"/>
              <a:t>Container Vulnerability Testing</a:t>
            </a:r>
          </a:p>
        </p:txBody>
      </p:sp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3102A26F-A4D1-48C7-9F5D-1C9F271F3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651" y="63374"/>
            <a:ext cx="456696" cy="747701"/>
          </a:xfrm>
          <a:prstGeom prst="rect">
            <a:avLst/>
          </a:prstGeom>
        </p:spPr>
      </p:pic>
      <p:sp>
        <p:nvSpPr>
          <p:cNvPr id="8" name="Nadpis 3">
            <a:extLst>
              <a:ext uri="{FF2B5EF4-FFF2-40B4-BE49-F238E27FC236}">
                <a16:creationId xmlns:a16="http://schemas.microsoft.com/office/drawing/2014/main" id="{57DC0D45-E606-4AA9-8877-1EDAC9F24B07}"/>
              </a:ext>
            </a:extLst>
          </p:cNvPr>
          <p:cNvSpPr txBox="1">
            <a:spLocks/>
          </p:cNvSpPr>
          <p:nvPr/>
        </p:nvSpPr>
        <p:spPr>
          <a:xfrm>
            <a:off x="626301" y="1108554"/>
            <a:ext cx="11148163" cy="1679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DockerHub</a:t>
            </a:r>
            <a:r>
              <a:rPr lang="en-US" sz="2800" dirty="0">
                <a:solidFill>
                  <a:schemeClr val="bg1"/>
                </a:solidFill>
              </a:rPr>
              <a:t>, ECR, GCR, ACR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Both  on </a:t>
            </a:r>
            <a:r>
              <a:rPr lang="en-US" sz="2800" dirty="0" err="1">
                <a:solidFill>
                  <a:schemeClr val="bg1"/>
                </a:solidFill>
              </a:rPr>
              <a:t>Dockerfile</a:t>
            </a:r>
            <a:r>
              <a:rPr lang="en-US" sz="2800" dirty="0">
                <a:solidFill>
                  <a:schemeClr val="bg1"/>
                </a:solidFill>
              </a:rPr>
              <a:t> and image level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Scans OS packages – </a:t>
            </a:r>
            <a:r>
              <a:rPr lang="en-US" sz="2800" dirty="0" err="1">
                <a:solidFill>
                  <a:schemeClr val="bg1"/>
                </a:solidFill>
              </a:rPr>
              <a:t>dpkg</a:t>
            </a:r>
            <a:r>
              <a:rPr lang="en-US" sz="2800" dirty="0">
                <a:solidFill>
                  <a:schemeClr val="bg1"/>
                </a:solidFill>
              </a:rPr>
              <a:t>, rpm, </a:t>
            </a:r>
            <a:r>
              <a:rPr lang="en-US" sz="2800" dirty="0" err="1">
                <a:solidFill>
                  <a:schemeClr val="bg1"/>
                </a:solidFill>
              </a:rPr>
              <a:t>apk</a:t>
            </a:r>
            <a:endParaRPr lang="en-US" sz="28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Also scans for some non-managed binaries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CEF485-99D0-41D7-B06B-9AD2E800C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1" y="2839044"/>
            <a:ext cx="10956350" cy="381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83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F29E4BC5-8613-4AB1-B6A8-0DBB6026F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74450"/>
          </a:xfrm>
        </p:spPr>
      </p:pic>
      <p:sp>
        <p:nvSpPr>
          <p:cNvPr id="4" name="Nadpis 3">
            <a:extLst>
              <a:ext uri="{FF2B5EF4-FFF2-40B4-BE49-F238E27FC236}">
                <a16:creationId xmlns:a16="http://schemas.microsoft.com/office/drawing/2014/main" id="{10214512-5D08-436D-B200-48D1365A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1" y="10004"/>
            <a:ext cx="11148163" cy="874450"/>
          </a:xfrm>
        </p:spPr>
        <p:txBody>
          <a:bodyPr>
            <a:normAutofit/>
          </a:bodyPr>
          <a:lstStyle/>
          <a:p>
            <a:r>
              <a:rPr lang="cs-CZ" dirty="0" err="1"/>
              <a:t>Licensing</a:t>
            </a:r>
            <a:r>
              <a:rPr lang="cs-CZ" dirty="0"/>
              <a:t> </a:t>
            </a:r>
            <a:r>
              <a:rPr lang="cs-CZ" dirty="0" err="1"/>
              <a:t>Compliance</a:t>
            </a:r>
            <a:r>
              <a:rPr lang="cs-CZ" dirty="0"/>
              <a:t> Management</a:t>
            </a:r>
            <a:endParaRPr lang="en-US" dirty="0"/>
          </a:p>
        </p:txBody>
      </p:sp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3102A26F-A4D1-48C7-9F5D-1C9F271F3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651" y="63374"/>
            <a:ext cx="456696" cy="747701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E3DA67F2-FF09-4AEC-A2C2-763B2D7F2CB2}"/>
              </a:ext>
            </a:extLst>
          </p:cNvPr>
          <p:cNvSpPr/>
          <p:nvPr/>
        </p:nvSpPr>
        <p:spPr>
          <a:xfrm>
            <a:off x="636739" y="1078768"/>
            <a:ext cx="108621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800" b="1" dirty="0" err="1">
                <a:solidFill>
                  <a:schemeClr val="bg1"/>
                </a:solidFill>
              </a:rPr>
              <a:t>Define</a:t>
            </a:r>
            <a:r>
              <a:rPr lang="cs-CZ" sz="2800" b="1" dirty="0">
                <a:solidFill>
                  <a:schemeClr val="bg1"/>
                </a:solidFill>
              </a:rPr>
              <a:t> </a:t>
            </a:r>
            <a:r>
              <a:rPr lang="cs-CZ" sz="2800" b="1" dirty="0" err="1">
                <a:solidFill>
                  <a:schemeClr val="bg1"/>
                </a:solidFill>
              </a:rPr>
              <a:t>licensing</a:t>
            </a:r>
            <a:r>
              <a:rPr lang="cs-CZ" sz="2800" b="1" dirty="0">
                <a:solidFill>
                  <a:schemeClr val="bg1"/>
                </a:solidFill>
              </a:rPr>
              <a:t> </a:t>
            </a:r>
            <a:r>
              <a:rPr lang="cs-CZ" sz="2800" b="1" dirty="0" err="1">
                <a:solidFill>
                  <a:schemeClr val="bg1"/>
                </a:solidFill>
              </a:rPr>
              <a:t>policies</a:t>
            </a:r>
            <a:endParaRPr lang="cs-CZ" sz="2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800" b="1" dirty="0" err="1">
                <a:solidFill>
                  <a:schemeClr val="bg1"/>
                </a:solidFill>
              </a:rPr>
              <a:t>Severity</a:t>
            </a:r>
            <a:r>
              <a:rPr lang="cs-CZ" sz="2800" b="1" dirty="0">
                <a:solidFill>
                  <a:schemeClr val="bg1"/>
                </a:solidFill>
              </a:rPr>
              <a:t> level </a:t>
            </a:r>
            <a:r>
              <a:rPr lang="cs-CZ" sz="2800" b="1" dirty="0" err="1">
                <a:solidFill>
                  <a:schemeClr val="bg1"/>
                </a:solidFill>
              </a:rPr>
              <a:t>of</a:t>
            </a:r>
            <a:r>
              <a:rPr lang="cs-CZ" sz="2800" b="1" dirty="0">
                <a:solidFill>
                  <a:schemeClr val="bg1"/>
                </a:solidFill>
              </a:rPr>
              <a:t> </a:t>
            </a:r>
            <a:r>
              <a:rPr lang="cs-CZ" sz="2800" b="1" dirty="0" err="1">
                <a:solidFill>
                  <a:schemeClr val="bg1"/>
                </a:solidFill>
              </a:rPr>
              <a:t>each</a:t>
            </a:r>
            <a:r>
              <a:rPr lang="cs-CZ" sz="2800" b="1" dirty="0">
                <a:solidFill>
                  <a:schemeClr val="bg1"/>
                </a:solidFill>
              </a:rPr>
              <a:t> </a:t>
            </a:r>
            <a:r>
              <a:rPr lang="cs-CZ" sz="2800" b="1" dirty="0" err="1">
                <a:solidFill>
                  <a:schemeClr val="bg1"/>
                </a:solidFill>
              </a:rPr>
              <a:t>violation</a:t>
            </a:r>
            <a:endParaRPr lang="cs-CZ" sz="2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800" b="1" dirty="0" err="1">
                <a:solidFill>
                  <a:schemeClr val="bg1"/>
                </a:solidFill>
              </a:rPr>
              <a:t>Automatically</a:t>
            </a:r>
            <a:r>
              <a:rPr lang="cs-CZ" sz="2800" b="1" dirty="0">
                <a:solidFill>
                  <a:schemeClr val="bg1"/>
                </a:solidFill>
              </a:rPr>
              <a:t> </a:t>
            </a:r>
            <a:r>
              <a:rPr lang="cs-CZ" sz="2800" b="1" dirty="0" err="1">
                <a:solidFill>
                  <a:schemeClr val="bg1"/>
                </a:solidFill>
              </a:rPr>
              <a:t>detect</a:t>
            </a:r>
            <a:r>
              <a:rPr lang="cs-CZ" sz="2800" b="1" dirty="0">
                <a:solidFill>
                  <a:schemeClr val="bg1"/>
                </a:solidFill>
              </a:rPr>
              <a:t> </a:t>
            </a:r>
            <a:r>
              <a:rPr lang="cs-CZ" sz="2800" b="1" dirty="0" err="1">
                <a:solidFill>
                  <a:schemeClr val="bg1"/>
                </a:solidFill>
              </a:rPr>
              <a:t>if</a:t>
            </a:r>
            <a:r>
              <a:rPr lang="cs-CZ" sz="2800" b="1" dirty="0">
                <a:solidFill>
                  <a:schemeClr val="bg1"/>
                </a:solidFill>
              </a:rPr>
              <a:t> </a:t>
            </a:r>
            <a:r>
              <a:rPr lang="cs-CZ" sz="2800" b="1" dirty="0" err="1">
                <a:solidFill>
                  <a:schemeClr val="bg1"/>
                </a:solidFill>
              </a:rPr>
              <a:t>dependency</a:t>
            </a:r>
            <a:r>
              <a:rPr lang="cs-CZ" sz="2800" b="1" dirty="0">
                <a:solidFill>
                  <a:schemeClr val="bg1"/>
                </a:solidFill>
              </a:rPr>
              <a:t> </a:t>
            </a:r>
            <a:r>
              <a:rPr lang="cs-CZ" sz="2800" b="1" dirty="0" err="1">
                <a:solidFill>
                  <a:schemeClr val="bg1"/>
                </a:solidFill>
              </a:rPr>
              <a:t>violates</a:t>
            </a:r>
            <a:r>
              <a:rPr lang="cs-CZ" sz="2800" b="1" dirty="0">
                <a:solidFill>
                  <a:schemeClr val="bg1"/>
                </a:solidFill>
              </a:rPr>
              <a:t> </a:t>
            </a:r>
            <a:r>
              <a:rPr lang="cs-CZ" sz="2800" b="1" dirty="0" err="1">
                <a:solidFill>
                  <a:schemeClr val="bg1"/>
                </a:solidFill>
              </a:rPr>
              <a:t>licensing</a:t>
            </a:r>
            <a:r>
              <a:rPr lang="cs-CZ" sz="2800" b="1" dirty="0">
                <a:solidFill>
                  <a:schemeClr val="bg1"/>
                </a:solidFill>
              </a:rPr>
              <a:t> </a:t>
            </a:r>
            <a:r>
              <a:rPr lang="cs-CZ" sz="2800" b="1" dirty="0" err="1">
                <a:solidFill>
                  <a:schemeClr val="bg1"/>
                </a:solidFill>
              </a:rPr>
              <a:t>policy</a:t>
            </a:r>
            <a:endParaRPr lang="cs-CZ" sz="2800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8E6278-AABC-461D-9D59-0231148DE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8" y="2905191"/>
            <a:ext cx="12154422" cy="538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083E8FCB-3495-43FF-A9D8-2E154F898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933" y="2518134"/>
            <a:ext cx="7177414" cy="133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F29E4BC5-8613-4AB1-B6A8-0DBB6026F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74450"/>
          </a:xfrm>
        </p:spPr>
      </p:pic>
      <p:sp>
        <p:nvSpPr>
          <p:cNvPr id="4" name="Nadpis 3">
            <a:extLst>
              <a:ext uri="{FF2B5EF4-FFF2-40B4-BE49-F238E27FC236}">
                <a16:creationId xmlns:a16="http://schemas.microsoft.com/office/drawing/2014/main" id="{10214512-5D08-436D-B200-48D1365A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1" y="10004"/>
            <a:ext cx="11148163" cy="874450"/>
          </a:xfrm>
        </p:spPr>
        <p:txBody>
          <a:bodyPr>
            <a:normAutofit/>
          </a:bodyPr>
          <a:lstStyle/>
          <a:p>
            <a:r>
              <a:rPr lang="en-US" dirty="0"/>
              <a:t>Run-time monitoring</a:t>
            </a:r>
          </a:p>
        </p:txBody>
      </p:sp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3102A26F-A4D1-48C7-9F5D-1C9F271F3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651" y="63374"/>
            <a:ext cx="456696" cy="747701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E3DA67F2-FF09-4AEC-A2C2-763B2D7F2CB2}"/>
              </a:ext>
            </a:extLst>
          </p:cNvPr>
          <p:cNvSpPr/>
          <p:nvPr/>
        </p:nvSpPr>
        <p:spPr>
          <a:xfrm>
            <a:off x="636739" y="1078768"/>
            <a:ext cx="1086215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Can detect actual function calls at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Allow you to detect if vulnerable code is actually executed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Uses special instrumentation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Java/NPM</a:t>
            </a: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518B7E0D-E271-4677-B764-6EDBCE1DA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07" y="2999984"/>
            <a:ext cx="11346240" cy="3569917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9E044C6E-5112-469C-BF14-EA4061236C03}"/>
              </a:ext>
            </a:extLst>
          </p:cNvPr>
          <p:cNvSpPr txBox="1"/>
          <p:nvPr/>
        </p:nvSpPr>
        <p:spPr>
          <a:xfrm>
            <a:off x="7086307" y="6425294"/>
            <a:ext cx="510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6"/>
              </a:rPr>
              <a:t>Introducing open source security runtime monitoring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511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3DB1CF-7BA4-44C5-A092-132750E5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0629290-151C-49BD-A857-05E7B2B1F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A5D0E7B-2EEE-497F-8441-AC02250A5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73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65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FBF1E7-1E03-4D10-B900-0353E020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24D50D6-95F1-4630-81C4-A7B509CEB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2C04DE6-4E06-4AD0-9C68-DB0DDD354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59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B9A7DF-B3C6-4D0A-B525-EFCAA11A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05B51FE-AD69-4DCF-8061-79FC5A897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214B189-1218-4A8A-B285-56297F1D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01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0A63D6-7FE2-414F-A1D5-A429D029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EB01B2D-D25E-41AA-82E5-FD3A4435C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67D81D5-6AF8-4E73-BF4A-6CFF27C9F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53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B73E30-EC23-43FB-BDE3-9C2B2B487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F7ED179-440E-48AF-8206-AEBF3CE16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8C730D6-0C32-4509-B8D8-B8A15A46B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8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F29E4BC5-8613-4AB1-B6A8-0DBB6026F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74450"/>
          </a:xfrm>
        </p:spPr>
      </p:pic>
      <p:sp>
        <p:nvSpPr>
          <p:cNvPr id="4" name="Nadpis 3">
            <a:extLst>
              <a:ext uri="{FF2B5EF4-FFF2-40B4-BE49-F238E27FC236}">
                <a16:creationId xmlns:a16="http://schemas.microsoft.com/office/drawing/2014/main" id="{10214512-5D08-436D-B200-48D1365A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1" y="10004"/>
            <a:ext cx="11148163" cy="874450"/>
          </a:xfrm>
        </p:spPr>
        <p:txBody>
          <a:bodyPr>
            <a:normAutofit/>
          </a:bodyPr>
          <a:lstStyle/>
          <a:p>
            <a:r>
              <a:rPr lang="en-US" dirty="0" err="1"/>
              <a:t>Snyk</a:t>
            </a:r>
            <a:endParaRPr lang="en-US" dirty="0"/>
          </a:p>
        </p:txBody>
      </p:sp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3102A26F-A4D1-48C7-9F5D-1C9F271F3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651" y="63374"/>
            <a:ext cx="456696" cy="74770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E74911F-148F-44EA-83A6-FE1E64FCDBB1}"/>
              </a:ext>
            </a:extLst>
          </p:cNvPr>
          <p:cNvSpPr txBox="1"/>
          <p:nvPr/>
        </p:nvSpPr>
        <p:spPr>
          <a:xfrm>
            <a:off x="862614" y="1127054"/>
            <a:ext cx="10466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Scan your project for security vulnerabilities in third-party dependencies</a:t>
            </a: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66CFE1ED-D4E3-48DC-9335-1F919D3EC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17536"/>
            <a:ext cx="12192000" cy="1809374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A593594C-33F1-4AFD-879D-C2F3822E8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03" y="3857194"/>
            <a:ext cx="12192000" cy="422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83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F29E4BC5-8613-4AB1-B6A8-0DBB6026F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74450"/>
          </a:xfrm>
        </p:spPr>
      </p:pic>
      <p:sp>
        <p:nvSpPr>
          <p:cNvPr id="4" name="Nadpis 3">
            <a:extLst>
              <a:ext uri="{FF2B5EF4-FFF2-40B4-BE49-F238E27FC236}">
                <a16:creationId xmlns:a16="http://schemas.microsoft.com/office/drawing/2014/main" id="{10214512-5D08-436D-B200-48D1365A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1" y="10004"/>
            <a:ext cx="11148163" cy="874450"/>
          </a:xfrm>
        </p:spPr>
        <p:txBody>
          <a:bodyPr>
            <a:normAutofit/>
          </a:bodyPr>
          <a:lstStyle/>
          <a:p>
            <a:r>
              <a:rPr lang="en-US" dirty="0"/>
              <a:t>New project</a:t>
            </a:r>
          </a:p>
        </p:txBody>
      </p:sp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3102A26F-A4D1-48C7-9F5D-1C9F271F3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651" y="63374"/>
            <a:ext cx="456696" cy="747701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4C1C0C17-8440-4A67-A810-881B2ED76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56" y="4678532"/>
            <a:ext cx="1623188" cy="2055643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37869E91-3E06-43C5-8163-F7A34C143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408" y="4678532"/>
            <a:ext cx="2456760" cy="212444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0AC0493A-46E2-4EBF-9151-87C817A8B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020" y="4853447"/>
            <a:ext cx="1747444" cy="194953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7289EA44-E497-4991-86AA-D780AB9570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6914" y="4738691"/>
            <a:ext cx="2444920" cy="1935323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D86D2724-2E36-409E-B329-B5A693F5E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8076" y="4746745"/>
            <a:ext cx="2105256" cy="2162934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14025B03-8CA3-4547-92E5-1B487E38EC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4403" y="4849239"/>
            <a:ext cx="1907597" cy="1935324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DB5D3A30-D457-49F7-A4C3-2A552E0DDD5B}"/>
              </a:ext>
            </a:extLst>
          </p:cNvPr>
          <p:cNvSpPr txBox="1"/>
          <p:nvPr/>
        </p:nvSpPr>
        <p:spPr>
          <a:xfrm>
            <a:off x="888592" y="1127054"/>
            <a:ext cx="104667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CLI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Web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Easily create a new project from existing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4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F29E4BC5-8613-4AB1-B6A8-0DBB6026F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74450"/>
          </a:xfrm>
        </p:spPr>
      </p:pic>
      <p:sp>
        <p:nvSpPr>
          <p:cNvPr id="4" name="Nadpis 3">
            <a:extLst>
              <a:ext uri="{FF2B5EF4-FFF2-40B4-BE49-F238E27FC236}">
                <a16:creationId xmlns:a16="http://schemas.microsoft.com/office/drawing/2014/main" id="{10214512-5D08-436D-B200-48D1365A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1" y="10004"/>
            <a:ext cx="11148163" cy="874450"/>
          </a:xfrm>
        </p:spPr>
        <p:txBody>
          <a:bodyPr>
            <a:normAutofit/>
          </a:bodyPr>
          <a:lstStyle/>
          <a:p>
            <a:r>
              <a:rPr lang="en-US" dirty="0"/>
              <a:t>CI Integration</a:t>
            </a:r>
          </a:p>
        </p:txBody>
      </p:sp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3102A26F-A4D1-48C7-9F5D-1C9F271F3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651" y="63374"/>
            <a:ext cx="456696" cy="747701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94F18FB3-23A0-488C-B767-C62DE6D73456}"/>
              </a:ext>
            </a:extLst>
          </p:cNvPr>
          <p:cNvSpPr/>
          <p:nvPr/>
        </p:nvSpPr>
        <p:spPr>
          <a:xfrm>
            <a:off x="636739" y="1078768"/>
            <a:ext cx="1086215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Works well with various Continuous Integration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Jenkins, TeamCity, Travis, Bamboo,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Can break build when new vulnerabilities are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F52F9171-70A7-4933-B804-ECFC6D256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566" y="2557830"/>
            <a:ext cx="8749431" cy="429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15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F29E4BC5-8613-4AB1-B6A8-0DBB6026F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74450"/>
          </a:xfrm>
        </p:spPr>
      </p:pic>
      <p:sp>
        <p:nvSpPr>
          <p:cNvPr id="4" name="Nadpis 3">
            <a:extLst>
              <a:ext uri="{FF2B5EF4-FFF2-40B4-BE49-F238E27FC236}">
                <a16:creationId xmlns:a16="http://schemas.microsoft.com/office/drawing/2014/main" id="{10214512-5D08-436D-B200-48D1365A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51" y="3654"/>
            <a:ext cx="11148163" cy="874450"/>
          </a:xfrm>
        </p:spPr>
        <p:txBody>
          <a:bodyPr>
            <a:normAutofit/>
          </a:bodyPr>
          <a:lstStyle/>
          <a:p>
            <a:r>
              <a:rPr lang="en-US" dirty="0"/>
              <a:t>Automatic fixes</a:t>
            </a:r>
          </a:p>
        </p:txBody>
      </p:sp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3102A26F-A4D1-48C7-9F5D-1C9F271F3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651" y="63374"/>
            <a:ext cx="456696" cy="747701"/>
          </a:xfrm>
          <a:prstGeom prst="rect">
            <a:avLst/>
          </a:prstGeom>
        </p:spPr>
      </p:pic>
      <p:sp>
        <p:nvSpPr>
          <p:cNvPr id="8" name="Nadpis 3">
            <a:extLst>
              <a:ext uri="{FF2B5EF4-FFF2-40B4-BE49-F238E27FC236}">
                <a16:creationId xmlns:a16="http://schemas.microsoft.com/office/drawing/2014/main" id="{D15BD13F-C2A5-4803-94B9-BAC085C140FD}"/>
              </a:ext>
            </a:extLst>
          </p:cNvPr>
          <p:cNvSpPr txBox="1">
            <a:spLocks/>
          </p:cNvSpPr>
          <p:nvPr/>
        </p:nvSpPr>
        <p:spPr>
          <a:xfrm>
            <a:off x="626301" y="1108554"/>
            <a:ext cx="11148163" cy="820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Snyk</a:t>
            </a:r>
            <a:r>
              <a:rPr lang="en-US" sz="2800" dirty="0">
                <a:solidFill>
                  <a:schemeClr val="bg1"/>
                </a:solidFill>
              </a:rPr>
              <a:t> can create automatically pull request with fixes for you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hlinkClick r:id="rId5"/>
              </a:rPr>
              <a:t>Example PR</a:t>
            </a:r>
            <a:endParaRPr lang="en-US" sz="28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252BD6A-B7CF-4EDD-8FD4-FD01526E0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82" y="1704353"/>
            <a:ext cx="11871718" cy="514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46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F29E4BC5-8613-4AB1-B6A8-0DBB6026F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74450"/>
          </a:xfrm>
        </p:spPr>
      </p:pic>
      <p:sp>
        <p:nvSpPr>
          <p:cNvPr id="4" name="Nadpis 3">
            <a:extLst>
              <a:ext uri="{FF2B5EF4-FFF2-40B4-BE49-F238E27FC236}">
                <a16:creationId xmlns:a16="http://schemas.microsoft.com/office/drawing/2014/main" id="{10214512-5D08-436D-B200-48D1365A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36" y="1"/>
            <a:ext cx="11148163" cy="874450"/>
          </a:xfrm>
        </p:spPr>
        <p:txBody>
          <a:bodyPr>
            <a:normAutofit/>
          </a:bodyPr>
          <a:lstStyle/>
          <a:p>
            <a:r>
              <a:rPr lang="en-US" dirty="0" err="1"/>
              <a:t>Snyk</a:t>
            </a:r>
            <a:r>
              <a:rPr lang="en-US" dirty="0"/>
              <a:t> Security Patches</a:t>
            </a:r>
          </a:p>
        </p:txBody>
      </p:sp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3102A26F-A4D1-48C7-9F5D-1C9F271F3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651" y="63374"/>
            <a:ext cx="456696" cy="747701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EB662DB7-27F4-4B1D-9355-3FD8BA6899E3}"/>
              </a:ext>
            </a:extLst>
          </p:cNvPr>
          <p:cNvSpPr txBox="1"/>
          <p:nvPr/>
        </p:nvSpPr>
        <p:spPr>
          <a:xfrm>
            <a:off x="6381667" y="6488667"/>
            <a:ext cx="5862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Staying ahead of security vulnerabilities with security patches</a:t>
            </a:r>
            <a:endParaRPr lang="en-US" dirty="0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F74D4C27-CFA1-4D1F-8430-3247C4E375B7}"/>
              </a:ext>
            </a:extLst>
          </p:cNvPr>
          <p:cNvSpPr/>
          <p:nvPr/>
        </p:nvSpPr>
        <p:spPr>
          <a:xfrm>
            <a:off x="636739" y="1078768"/>
            <a:ext cx="1086215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Custom security fixes by </a:t>
            </a:r>
            <a:r>
              <a:rPr lang="en-US" sz="2800" b="1" dirty="0" err="1">
                <a:solidFill>
                  <a:schemeClr val="bg1"/>
                </a:solidFill>
              </a:rPr>
              <a:t>Snyk</a:t>
            </a:r>
            <a:endParaRPr lang="en-US" sz="2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By </a:t>
            </a:r>
            <a:r>
              <a:rPr lang="en-US" sz="2800" b="1" dirty="0" err="1">
                <a:solidFill>
                  <a:schemeClr val="bg1"/>
                </a:solidFill>
              </a:rPr>
              <a:t>Snyk</a:t>
            </a:r>
            <a:r>
              <a:rPr lang="en-US" sz="2800" b="1" dirty="0">
                <a:solidFill>
                  <a:schemeClr val="bg1"/>
                </a:solidFill>
              </a:rPr>
              <a:t> research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Can fix vulnerabilities before the official new version is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Backporting fixes to older version if you cannot upgrade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Automatically part of the build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Currently NPM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Active security research by </a:t>
            </a:r>
            <a:r>
              <a:rPr lang="en-US" sz="2800" b="1" dirty="0" err="1">
                <a:solidFill>
                  <a:schemeClr val="bg1"/>
                </a:solidFill>
              </a:rPr>
              <a:t>Snyk</a:t>
            </a:r>
            <a:r>
              <a:rPr lang="en-US" sz="2800" b="1" dirty="0">
                <a:solidFill>
                  <a:schemeClr val="bg1"/>
                </a:solidFill>
              </a:rPr>
              <a:t>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/>
                </a:solidFill>
                <a:hlinkClick r:id="rId6"/>
              </a:rPr>
              <a:t>Snyk</a:t>
            </a:r>
            <a:r>
              <a:rPr lang="en-US" sz="2800" b="1" dirty="0">
                <a:solidFill>
                  <a:schemeClr val="bg1"/>
                </a:solidFill>
                <a:hlinkClick r:id="rId6"/>
              </a:rPr>
              <a:t> research team discovers severe prototype pollution security vulnerabilities affecting all versions of </a:t>
            </a:r>
            <a:r>
              <a:rPr lang="en-US" sz="2800" b="1" dirty="0" err="1">
                <a:solidFill>
                  <a:schemeClr val="bg1"/>
                </a:solidFill>
                <a:hlinkClick r:id="rId6"/>
              </a:rPr>
              <a:t>lodash</a:t>
            </a:r>
            <a:endParaRPr lang="en-US" sz="2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132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F29E4BC5-8613-4AB1-B6A8-0DBB6026F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74450"/>
          </a:xfrm>
        </p:spPr>
      </p:pic>
      <p:sp>
        <p:nvSpPr>
          <p:cNvPr id="4" name="Nadpis 3">
            <a:extLst>
              <a:ext uri="{FF2B5EF4-FFF2-40B4-BE49-F238E27FC236}">
                <a16:creationId xmlns:a16="http://schemas.microsoft.com/office/drawing/2014/main" id="{10214512-5D08-436D-B200-48D1365A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36" y="1"/>
            <a:ext cx="11148163" cy="874450"/>
          </a:xfrm>
        </p:spPr>
        <p:txBody>
          <a:bodyPr>
            <a:normAutofit/>
          </a:bodyPr>
          <a:lstStyle/>
          <a:p>
            <a:r>
              <a:rPr lang="en-US" b="1" dirty="0"/>
              <a:t>IntelliJ IDEA Integration</a:t>
            </a:r>
          </a:p>
        </p:txBody>
      </p:sp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3102A26F-A4D1-48C7-9F5D-1C9F271F3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651" y="63374"/>
            <a:ext cx="456696" cy="747701"/>
          </a:xfrm>
          <a:prstGeom prst="rect">
            <a:avLst/>
          </a:prstGeom>
        </p:spPr>
      </p:pic>
      <p:pic>
        <p:nvPicPr>
          <p:cNvPr id="6" name="Obrázek 5" descr="Obsah obrázku snímek obrazovky&#10;&#10;Popis byl vytvořen automaticky">
            <a:extLst>
              <a:ext uri="{FF2B5EF4-FFF2-40B4-BE49-F238E27FC236}">
                <a16:creationId xmlns:a16="http://schemas.microsoft.com/office/drawing/2014/main" id="{126F06EF-8CC0-4D36-9705-E9D1819F0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14" y="2228296"/>
            <a:ext cx="10466772" cy="421061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69A192CE-160C-41A7-96DC-A552219C057E}"/>
              </a:ext>
            </a:extLst>
          </p:cNvPr>
          <p:cNvSpPr txBox="1"/>
          <p:nvPr/>
        </p:nvSpPr>
        <p:spPr>
          <a:xfrm>
            <a:off x="862614" y="1127054"/>
            <a:ext cx="104667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hlinkClick r:id="rId6"/>
              </a:rPr>
              <a:t>IntelliJ IDEA </a:t>
            </a:r>
            <a:r>
              <a:rPr lang="en-US" sz="2800" b="1" dirty="0" err="1">
                <a:solidFill>
                  <a:schemeClr val="bg1"/>
                </a:solidFill>
                <a:hlinkClick r:id="rId6"/>
              </a:rPr>
              <a:t>Snyk</a:t>
            </a:r>
            <a:r>
              <a:rPr lang="en-US" sz="2800" b="1" dirty="0">
                <a:solidFill>
                  <a:schemeClr val="bg1"/>
                </a:solidFill>
                <a:hlinkClick r:id="rId6"/>
              </a:rPr>
              <a:t> Plugin</a:t>
            </a:r>
            <a:endParaRPr lang="en-US" sz="2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Maven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B714DDDB-1042-4566-A812-CCAA60EE02C7}"/>
              </a:ext>
            </a:extLst>
          </p:cNvPr>
          <p:cNvSpPr txBox="1"/>
          <p:nvPr/>
        </p:nvSpPr>
        <p:spPr>
          <a:xfrm>
            <a:off x="7348350" y="6488667"/>
            <a:ext cx="537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7"/>
              </a:rPr>
              <a:t>Detecting vulnerable dependencies in IntelliJ IDEA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41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F29E4BC5-8613-4AB1-B6A8-0DBB6026F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74450"/>
          </a:xfrm>
        </p:spPr>
      </p:pic>
      <p:sp>
        <p:nvSpPr>
          <p:cNvPr id="4" name="Nadpis 3">
            <a:extLst>
              <a:ext uri="{FF2B5EF4-FFF2-40B4-BE49-F238E27FC236}">
                <a16:creationId xmlns:a16="http://schemas.microsoft.com/office/drawing/2014/main" id="{10214512-5D08-436D-B200-48D1365A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36" y="1"/>
            <a:ext cx="11148163" cy="874450"/>
          </a:xfrm>
        </p:spPr>
        <p:txBody>
          <a:bodyPr>
            <a:normAutofit/>
          </a:bodyPr>
          <a:lstStyle/>
          <a:p>
            <a:r>
              <a:rPr lang="en-US" dirty="0"/>
              <a:t>Eclipse Integration</a:t>
            </a:r>
          </a:p>
        </p:txBody>
      </p:sp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3102A26F-A4D1-48C7-9F5D-1C9F271F3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651" y="63374"/>
            <a:ext cx="456696" cy="747701"/>
          </a:xfrm>
          <a:prstGeom prst="rect">
            <a:avLst/>
          </a:prstGeom>
        </p:spPr>
      </p:pic>
      <p:pic>
        <p:nvPicPr>
          <p:cNvPr id="3" name="Obrázek 2" descr="Obsah obrázku snímek obrazovky&#10;&#10;Popis byl vytvořen automaticky">
            <a:extLst>
              <a:ext uri="{FF2B5EF4-FFF2-40B4-BE49-F238E27FC236}">
                <a16:creationId xmlns:a16="http://schemas.microsoft.com/office/drawing/2014/main" id="{99B4D9B6-1479-409D-A9B6-F1B171EAB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9" y="3026268"/>
            <a:ext cx="12064683" cy="3430155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CAB99A4C-C1EB-4796-902F-653FCCA6E887}"/>
              </a:ext>
            </a:extLst>
          </p:cNvPr>
          <p:cNvSpPr txBox="1"/>
          <p:nvPr/>
        </p:nvSpPr>
        <p:spPr>
          <a:xfrm>
            <a:off x="6432550" y="6488668"/>
            <a:ext cx="642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6"/>
              </a:rPr>
              <a:t>Fix open source vulnerabilities directly from your Eclipse 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ADDDFA50-6375-4161-A362-37EA2F7E9DD2}"/>
              </a:ext>
            </a:extLst>
          </p:cNvPr>
          <p:cNvSpPr/>
          <p:nvPr/>
        </p:nvSpPr>
        <p:spPr>
          <a:xfrm>
            <a:off x="723901" y="1099235"/>
            <a:ext cx="104965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hlinkClick r:id="rId7"/>
              </a:rPr>
              <a:t>Eclipse </a:t>
            </a:r>
            <a:r>
              <a:rPr lang="en-US" sz="2800" b="1" dirty="0" err="1">
                <a:solidFill>
                  <a:schemeClr val="bg1"/>
                </a:solidFill>
                <a:hlinkClick r:id="rId7"/>
              </a:rPr>
              <a:t>Snyk</a:t>
            </a:r>
            <a:r>
              <a:rPr lang="en-US" sz="2800" b="1" dirty="0">
                <a:solidFill>
                  <a:schemeClr val="bg1"/>
                </a:solidFill>
                <a:hlinkClick r:id="rId7"/>
              </a:rPr>
              <a:t> Plugin</a:t>
            </a:r>
            <a:endParaRPr lang="en-US" sz="2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Both direct and transitive 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Links to </a:t>
            </a:r>
            <a:r>
              <a:rPr lang="en-US" sz="2800" b="1" dirty="0" err="1">
                <a:solidFill>
                  <a:schemeClr val="bg1"/>
                </a:solidFill>
              </a:rPr>
              <a:t>Snyk</a:t>
            </a:r>
            <a:r>
              <a:rPr lang="en-US" sz="2800" b="1">
                <a:solidFill>
                  <a:schemeClr val="bg1"/>
                </a:solidFill>
              </a:rPr>
              <a:t> Vulnerability DB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717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F29E4BC5-8613-4AB1-B6A8-0DBB6026F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74450"/>
          </a:xfrm>
        </p:spPr>
      </p:pic>
      <p:sp>
        <p:nvSpPr>
          <p:cNvPr id="4" name="Nadpis 3">
            <a:extLst>
              <a:ext uri="{FF2B5EF4-FFF2-40B4-BE49-F238E27FC236}">
                <a16:creationId xmlns:a16="http://schemas.microsoft.com/office/drawing/2014/main" id="{10214512-5D08-436D-B200-48D1365A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36" y="1"/>
            <a:ext cx="11148163" cy="874450"/>
          </a:xfrm>
        </p:spPr>
        <p:txBody>
          <a:bodyPr>
            <a:normAutofit/>
          </a:bodyPr>
          <a:lstStyle/>
          <a:p>
            <a:r>
              <a:rPr lang="en-US" dirty="0"/>
              <a:t>Securing Artifactory</a:t>
            </a:r>
          </a:p>
        </p:txBody>
      </p:sp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3102A26F-A4D1-48C7-9F5D-1C9F271F3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651" y="63374"/>
            <a:ext cx="456696" cy="747701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EB662DB7-27F4-4B1D-9355-3FD8BA6899E3}"/>
              </a:ext>
            </a:extLst>
          </p:cNvPr>
          <p:cNvSpPr txBox="1"/>
          <p:nvPr/>
        </p:nvSpPr>
        <p:spPr>
          <a:xfrm>
            <a:off x="9156617" y="6488667"/>
            <a:ext cx="3035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Securing Artifactory using </a:t>
            </a:r>
            <a:r>
              <a:rPr lang="en-US" dirty="0" err="1">
                <a:hlinkClick r:id="rId5"/>
              </a:rPr>
              <a:t>Snyk</a:t>
            </a:r>
            <a:endParaRPr lang="en-US" dirty="0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F74D4C27-CFA1-4D1F-8430-3247C4E375B7}"/>
              </a:ext>
            </a:extLst>
          </p:cNvPr>
          <p:cNvSpPr/>
          <p:nvPr/>
        </p:nvSpPr>
        <p:spPr>
          <a:xfrm>
            <a:off x="636739" y="1078768"/>
            <a:ext cx="1086215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hlinkClick r:id="rId6"/>
              </a:rPr>
              <a:t>Artiactory </a:t>
            </a:r>
            <a:r>
              <a:rPr lang="en-US" sz="2800" b="1" dirty="0" err="1">
                <a:solidFill>
                  <a:schemeClr val="bg1"/>
                </a:solidFill>
                <a:hlinkClick r:id="rId6"/>
              </a:rPr>
              <a:t>Snyk</a:t>
            </a:r>
            <a:r>
              <a:rPr lang="en-US" sz="2800" b="1" dirty="0">
                <a:solidFill>
                  <a:schemeClr val="bg1"/>
                </a:solidFill>
                <a:hlinkClick r:id="rId6"/>
              </a:rPr>
              <a:t> Plugin</a:t>
            </a:r>
            <a:endParaRPr lang="en-US" sz="2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Can block downloads of vulnerable artifacts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Can block downloads of artifacts with license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Can set </a:t>
            </a:r>
            <a:r>
              <a:rPr lang="en-US" sz="2800" b="1" dirty="0" err="1">
                <a:solidFill>
                  <a:schemeClr val="bg1"/>
                </a:solidFill>
              </a:rPr>
              <a:t>tresholds</a:t>
            </a:r>
            <a:endParaRPr lang="en-US" sz="2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Obrázek 5" descr="Obsah obrázku snímek obrazovky&#10;&#10;Popis byl vytvořen automaticky">
            <a:extLst>
              <a:ext uri="{FF2B5EF4-FFF2-40B4-BE49-F238E27FC236}">
                <a16:creationId xmlns:a16="http://schemas.microsoft.com/office/drawing/2014/main" id="{5CE2051B-9EE4-46DE-8A49-CF7072BC27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7" y="2912301"/>
            <a:ext cx="10554222" cy="357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69537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e">
  <a:themeElements>
    <a:clrScheme name="Metropole">
      <a:dk1>
        <a:srgbClr val="000000"/>
      </a:dk1>
      <a:lt1>
        <a:srgbClr val="FFFFFF"/>
      </a:lt1>
      <a:dk2>
        <a:srgbClr val="303034"/>
      </a:dk2>
      <a:lt2>
        <a:srgbClr val="DFDFE4"/>
      </a:lt2>
      <a:accent1>
        <a:srgbClr val="00AEEF"/>
      </a:accent1>
      <a:accent2>
        <a:srgbClr val="8CC600"/>
      </a:accent2>
      <a:accent3>
        <a:srgbClr val="FFBE00"/>
      </a:accent3>
      <a:accent4>
        <a:srgbClr val="FF0097"/>
      </a:accent4>
      <a:accent5>
        <a:srgbClr val="0071BC"/>
      </a:accent5>
      <a:accent6>
        <a:srgbClr val="FF8600"/>
      </a:accent6>
      <a:hlink>
        <a:srgbClr val="2424F0"/>
      </a:hlink>
      <a:folHlink>
        <a:srgbClr val="808080"/>
      </a:folHlink>
    </a:clrScheme>
    <a:fontScheme name="Metropol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9FF7CA0D-8839-4012-B51C-B152F9BD65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TM02900769[[fn=Retrospektiva]]</Template>
  <TotalTime>541</TotalTime>
  <Words>286</Words>
  <Application>Microsoft Office PowerPoint</Application>
  <PresentationFormat>Širokoúhlá obrazovka</PresentationFormat>
  <Paragraphs>57</Paragraphs>
  <Slides>17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Metropole</vt:lpstr>
      <vt:lpstr>Prezentace aplikace PowerPoint</vt:lpstr>
      <vt:lpstr>Snyk</vt:lpstr>
      <vt:lpstr>New project</vt:lpstr>
      <vt:lpstr>CI Integration</vt:lpstr>
      <vt:lpstr>Automatic fixes</vt:lpstr>
      <vt:lpstr>Snyk Security Patches</vt:lpstr>
      <vt:lpstr>IntelliJ IDEA Integration</vt:lpstr>
      <vt:lpstr>Eclipse Integration</vt:lpstr>
      <vt:lpstr>Securing Artifactory</vt:lpstr>
      <vt:lpstr>Container Vulnerability Testing</vt:lpstr>
      <vt:lpstr>Licensing Compliance Management</vt:lpstr>
      <vt:lpstr>Run-time monitoring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GatsbyJS</dc:title>
  <dc:creator>Vojtěch Růžička</dc:creator>
  <cp:lastModifiedBy>Vojtěch Růžička</cp:lastModifiedBy>
  <cp:revision>53</cp:revision>
  <dcterms:created xsi:type="dcterms:W3CDTF">2018-09-30T18:54:53Z</dcterms:created>
  <dcterms:modified xsi:type="dcterms:W3CDTF">2019-10-08T19:42:02Z</dcterms:modified>
</cp:coreProperties>
</file>